
<file path=[Content_Types].xml><?xml version="1.0" encoding="utf-8"?>
<Types xmlns="http://schemas.openxmlformats.org/package/2006/content-types">
  <Default Extension="png" ContentType="image/png"/>
  <Default Extension="jpeg" ContentType="image/jpeg"/>
  <Default Extension="emf" ContentType="image/x-emf"/>
  <Default Extension="m4a" ContentType="audio/mp4"/>
  <Default Extension="rels" ContentType="application/vnd.openxmlformats-package.relationships+xml"/>
  <Default Extension="xml" ContentType="application/xml"/>
  <Default Extension="wav" ContentType="audio/x-wav"/>
  <Default Extension="pptx" ContentType="application/vnd.openxmlformats-officedocument.presentationml.presentation"/>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58" r:id="rId4"/>
    <p:sldId id="278" r:id="rId5"/>
    <p:sldId id="259" r:id="rId6"/>
    <p:sldId id="276" r:id="rId7"/>
    <p:sldId id="284" r:id="rId8"/>
    <p:sldId id="294" r:id="rId9"/>
    <p:sldId id="288" r:id="rId10"/>
    <p:sldId id="293" r:id="rId11"/>
    <p:sldId id="291" r:id="rId12"/>
    <p:sldId id="28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544" autoAdjust="0"/>
    <p:restoredTop sz="94660"/>
  </p:normalViewPr>
  <p:slideViewPr>
    <p:cSldViewPr snapToGrid="0">
      <p:cViewPr varScale="1">
        <p:scale>
          <a:sx n="85" d="100"/>
          <a:sy n="85" d="100"/>
        </p:scale>
        <p:origin x="11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emf"/></Relationships>
</file>

<file path=ppt/media/audio1.wav>
</file>

<file path=ppt/media/image1.jpeg>
</file>

<file path=ppt/media/image2.png>
</file>

<file path=ppt/media/image4.png>
</file>

<file path=ppt/media/image8.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40CE836-1CA8-4E16-96B0-F6D004F748AD}" type="datetimeFigureOut">
              <a:rPr lang="en-US" smtClean="0"/>
              <a:t>31-Mar-18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835FDF-6806-4A2A-9C44-3793AB670C42}" type="slidenum">
              <a:rPr lang="en-US" smtClean="0"/>
              <a:t>‹#›</a:t>
            </a:fld>
            <a:endParaRPr lang="en-US"/>
          </a:p>
        </p:txBody>
      </p:sp>
    </p:spTree>
    <p:extLst>
      <p:ext uri="{BB962C8B-B14F-4D97-AF65-F5344CB8AC3E}">
        <p14:creationId xmlns:p14="http://schemas.microsoft.com/office/powerpoint/2010/main" val="40895949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0CE836-1CA8-4E16-96B0-F6D004F748AD}" type="datetimeFigureOut">
              <a:rPr lang="en-US" smtClean="0"/>
              <a:t>31-Mar-18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835FDF-6806-4A2A-9C44-3793AB670C42}" type="slidenum">
              <a:rPr lang="en-US" smtClean="0"/>
              <a:t>‹#›</a:t>
            </a:fld>
            <a:endParaRPr lang="en-US"/>
          </a:p>
        </p:txBody>
      </p:sp>
    </p:spTree>
    <p:extLst>
      <p:ext uri="{BB962C8B-B14F-4D97-AF65-F5344CB8AC3E}">
        <p14:creationId xmlns:p14="http://schemas.microsoft.com/office/powerpoint/2010/main" val="13422857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0CE836-1CA8-4E16-96B0-F6D004F748AD}" type="datetimeFigureOut">
              <a:rPr lang="en-US" smtClean="0"/>
              <a:t>31-Mar-18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835FDF-6806-4A2A-9C44-3793AB670C42}" type="slidenum">
              <a:rPr lang="en-US" smtClean="0"/>
              <a:t>‹#›</a:t>
            </a:fld>
            <a:endParaRPr lang="en-US"/>
          </a:p>
        </p:txBody>
      </p:sp>
    </p:spTree>
    <p:extLst>
      <p:ext uri="{BB962C8B-B14F-4D97-AF65-F5344CB8AC3E}">
        <p14:creationId xmlns:p14="http://schemas.microsoft.com/office/powerpoint/2010/main" val="30217894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5" name="Footer Placeholder 4"/>
          <p:cNvSpPr>
            <a:spLocks noGrp="1"/>
          </p:cNvSpPr>
          <p:nvPr>
            <p:ph type="ftr" sz="quarter" idx="11"/>
          </p:nvPr>
        </p:nvSpPr>
        <p:spPr>
          <a:xfrm>
            <a:off x="1876424" y="5410201"/>
            <a:ext cx="5124886" cy="365125"/>
          </a:xfrm>
        </p:spPr>
        <p:txBody>
          <a:bodyPr/>
          <a:lstStyle/>
          <a:p>
            <a:endParaRPr lang="en-US" dirty="0">
              <a:solidFill>
                <a:prstClr val="white">
                  <a:tint val="75000"/>
                </a:prstClr>
              </a:solidFill>
            </a:endParaRPr>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41923581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5" name="Footer Placeholder 4"/>
          <p:cNvSpPr>
            <a:spLocks noGrp="1"/>
          </p:cNvSpPr>
          <p:nvPr>
            <p:ph type="ftr" sz="quarter" idx="11"/>
          </p:nvPr>
        </p:nvSpPr>
        <p:spPr/>
        <p:txBody>
          <a:bodyPr/>
          <a:lstStyle/>
          <a:p>
            <a:endParaRPr lang="en-US" dirty="0">
              <a:solidFill>
                <a:prstClr val="white">
                  <a:tint val="75000"/>
                </a:prstClr>
              </a:solidFill>
            </a:endParaRPr>
          </a:p>
        </p:txBody>
      </p:sp>
      <p:sp>
        <p:nvSpPr>
          <p:cNvPr id="6" name="Slide Number Placeholder 5"/>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34262147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5" name="Footer Placeholder 4"/>
          <p:cNvSpPr>
            <a:spLocks noGrp="1"/>
          </p:cNvSpPr>
          <p:nvPr>
            <p:ph type="ftr" sz="quarter" idx="11"/>
          </p:nvPr>
        </p:nvSpPr>
        <p:spPr/>
        <p:txBody>
          <a:bodyPr/>
          <a:lstStyle/>
          <a:p>
            <a:endParaRPr lang="en-US" dirty="0">
              <a:solidFill>
                <a:prstClr val="white">
                  <a:tint val="75000"/>
                </a:prstClr>
              </a:solidFill>
            </a:endParaRPr>
          </a:p>
        </p:txBody>
      </p:sp>
      <p:sp>
        <p:nvSpPr>
          <p:cNvPr id="6" name="Slide Number Placeholder 5"/>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7981623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6" name="Footer Placeholder 5"/>
          <p:cNvSpPr>
            <a:spLocks noGrp="1"/>
          </p:cNvSpPr>
          <p:nvPr>
            <p:ph type="ftr" sz="quarter" idx="11"/>
          </p:nvPr>
        </p:nvSpPr>
        <p:spPr/>
        <p:txBody>
          <a:bodyPr/>
          <a:lstStyle/>
          <a:p>
            <a:endParaRPr lang="en-US" dirty="0">
              <a:solidFill>
                <a:prstClr val="white">
                  <a:tint val="75000"/>
                </a:prstClr>
              </a:solidFill>
            </a:endParaRPr>
          </a:p>
        </p:txBody>
      </p:sp>
      <p:sp>
        <p:nvSpPr>
          <p:cNvPr id="7" name="Slide Number Placeholder 6"/>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35645283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8" name="Footer Placeholder 7"/>
          <p:cNvSpPr>
            <a:spLocks noGrp="1"/>
          </p:cNvSpPr>
          <p:nvPr>
            <p:ph type="ftr" sz="quarter" idx="11"/>
          </p:nvPr>
        </p:nvSpPr>
        <p:spPr/>
        <p:txBody>
          <a:bodyPr/>
          <a:lstStyle/>
          <a:p>
            <a:endParaRPr lang="en-US" dirty="0">
              <a:solidFill>
                <a:prstClr val="white">
                  <a:tint val="75000"/>
                </a:prstClr>
              </a:solidFill>
            </a:endParaRPr>
          </a:p>
        </p:txBody>
      </p:sp>
      <p:sp>
        <p:nvSpPr>
          <p:cNvPr id="9" name="Slide Number Placeholder 8"/>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12061241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4" name="Footer Placeholder 3"/>
          <p:cNvSpPr>
            <a:spLocks noGrp="1"/>
          </p:cNvSpPr>
          <p:nvPr>
            <p:ph type="ftr" sz="quarter" idx="11"/>
          </p:nvPr>
        </p:nvSpPr>
        <p:spPr/>
        <p:txBody>
          <a:bodyPr/>
          <a:lstStyle/>
          <a:p>
            <a:endParaRPr lang="en-US" dirty="0">
              <a:solidFill>
                <a:prstClr val="white">
                  <a:tint val="75000"/>
                </a:prstClr>
              </a:solidFill>
            </a:endParaRPr>
          </a:p>
        </p:txBody>
      </p:sp>
      <p:sp>
        <p:nvSpPr>
          <p:cNvPr id="5" name="Slide Number Placeholder 4"/>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25945593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3" name="Footer Placeholder 2"/>
          <p:cNvSpPr>
            <a:spLocks noGrp="1"/>
          </p:cNvSpPr>
          <p:nvPr>
            <p:ph type="ftr" sz="quarter" idx="11"/>
          </p:nvPr>
        </p:nvSpPr>
        <p:spPr/>
        <p:txBody>
          <a:bodyPr/>
          <a:lstStyle/>
          <a:p>
            <a:endParaRPr lang="en-US" dirty="0">
              <a:solidFill>
                <a:prstClr val="white">
                  <a:tint val="75000"/>
                </a:prstClr>
              </a:solidFill>
            </a:endParaRPr>
          </a:p>
        </p:txBody>
      </p:sp>
      <p:sp>
        <p:nvSpPr>
          <p:cNvPr id="4" name="Slide Number Placeholder 3"/>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20760558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6" name="Footer Placeholder 5"/>
          <p:cNvSpPr>
            <a:spLocks noGrp="1"/>
          </p:cNvSpPr>
          <p:nvPr>
            <p:ph type="ftr" sz="quarter" idx="11"/>
          </p:nvPr>
        </p:nvSpPr>
        <p:spPr/>
        <p:txBody>
          <a:bodyPr/>
          <a:lstStyle/>
          <a:p>
            <a:endParaRPr lang="en-US" dirty="0">
              <a:solidFill>
                <a:prstClr val="white">
                  <a:tint val="75000"/>
                </a:prstClr>
              </a:solidFill>
            </a:endParaRPr>
          </a:p>
        </p:txBody>
      </p:sp>
      <p:sp>
        <p:nvSpPr>
          <p:cNvPr id="7" name="Slide Number Placeholder 6"/>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133267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40CE836-1CA8-4E16-96B0-F6D004F748AD}" type="datetimeFigureOut">
              <a:rPr lang="en-US" smtClean="0"/>
              <a:t>31-Mar-18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835FDF-6806-4A2A-9C44-3793AB670C42}" type="slidenum">
              <a:rPr lang="en-US" smtClean="0"/>
              <a:t>‹#›</a:t>
            </a:fld>
            <a:endParaRPr lang="en-US"/>
          </a:p>
        </p:txBody>
      </p:sp>
    </p:spTree>
    <p:extLst>
      <p:ext uri="{BB962C8B-B14F-4D97-AF65-F5344CB8AC3E}">
        <p14:creationId xmlns:p14="http://schemas.microsoft.com/office/powerpoint/2010/main" val="23848453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6" name="Footer Placeholder 5"/>
          <p:cNvSpPr>
            <a:spLocks noGrp="1"/>
          </p:cNvSpPr>
          <p:nvPr>
            <p:ph type="ftr" sz="quarter" idx="11"/>
          </p:nvPr>
        </p:nvSpPr>
        <p:spPr/>
        <p:txBody>
          <a:bodyPr/>
          <a:lstStyle/>
          <a:p>
            <a:endParaRPr lang="en-US" dirty="0">
              <a:solidFill>
                <a:prstClr val="white">
                  <a:tint val="75000"/>
                </a:prstClr>
              </a:solidFill>
            </a:endParaRPr>
          </a:p>
        </p:txBody>
      </p:sp>
      <p:sp>
        <p:nvSpPr>
          <p:cNvPr id="7" name="Slide Number Placeholder 6"/>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14215616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6" name="Footer Placeholder 5"/>
          <p:cNvSpPr>
            <a:spLocks noGrp="1"/>
          </p:cNvSpPr>
          <p:nvPr>
            <p:ph type="ftr" sz="quarter" idx="11"/>
          </p:nvPr>
        </p:nvSpPr>
        <p:spPr/>
        <p:txBody>
          <a:bodyPr/>
          <a:lstStyle/>
          <a:p>
            <a:endParaRPr lang="en-US" dirty="0">
              <a:solidFill>
                <a:prstClr val="white">
                  <a:tint val="75000"/>
                </a:prstClr>
              </a:solidFill>
            </a:endParaRPr>
          </a:p>
        </p:txBody>
      </p:sp>
      <p:sp>
        <p:nvSpPr>
          <p:cNvPr id="7" name="Slide Number Placeholder 6"/>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9753013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6" name="Footer Placeholder 5"/>
          <p:cNvSpPr>
            <a:spLocks noGrp="1"/>
          </p:cNvSpPr>
          <p:nvPr>
            <p:ph type="ftr" sz="quarter" idx="11"/>
          </p:nvPr>
        </p:nvSpPr>
        <p:spPr/>
        <p:txBody>
          <a:bodyPr/>
          <a:lstStyle/>
          <a:p>
            <a:endParaRPr lang="en-US" dirty="0">
              <a:solidFill>
                <a:prstClr val="white">
                  <a:tint val="75000"/>
                </a:prstClr>
              </a:solidFill>
            </a:endParaRPr>
          </a:p>
        </p:txBody>
      </p:sp>
      <p:sp>
        <p:nvSpPr>
          <p:cNvPr id="7" name="Slide Number Placeholder 6"/>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36238268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6" name="Footer Placeholder 5"/>
          <p:cNvSpPr>
            <a:spLocks noGrp="1"/>
          </p:cNvSpPr>
          <p:nvPr>
            <p:ph type="ftr" sz="quarter" idx="11"/>
          </p:nvPr>
        </p:nvSpPr>
        <p:spPr/>
        <p:txBody>
          <a:bodyPr/>
          <a:lstStyle/>
          <a:p>
            <a:endParaRPr lang="en-US" dirty="0">
              <a:solidFill>
                <a:prstClr val="white">
                  <a:tint val="75000"/>
                </a:prstClr>
              </a:solidFill>
            </a:endParaRPr>
          </a:p>
        </p:txBody>
      </p:sp>
      <p:sp>
        <p:nvSpPr>
          <p:cNvPr id="7" name="Slide Number Placeholder 6"/>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defTabSz="457200"/>
            <a:r>
              <a:rPr lang="en-US" sz="8000" dirty="0">
                <a:solidFill>
                  <a:prstClr val="white"/>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defTabSz="457200"/>
            <a:r>
              <a:rPr lang="en-US" sz="8000" dirty="0">
                <a:solidFill>
                  <a:prstClr val="white"/>
                </a:solidFill>
                <a:effectLst/>
              </a:rPr>
              <a:t>”</a:t>
            </a:r>
          </a:p>
        </p:txBody>
      </p:sp>
    </p:spTree>
    <p:extLst>
      <p:ext uri="{BB962C8B-B14F-4D97-AF65-F5344CB8AC3E}">
        <p14:creationId xmlns:p14="http://schemas.microsoft.com/office/powerpoint/2010/main" val="37657178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6" name="Footer Placeholder 5"/>
          <p:cNvSpPr>
            <a:spLocks noGrp="1"/>
          </p:cNvSpPr>
          <p:nvPr>
            <p:ph type="ftr" sz="quarter" idx="11"/>
          </p:nvPr>
        </p:nvSpPr>
        <p:spPr/>
        <p:txBody>
          <a:bodyPr/>
          <a:lstStyle/>
          <a:p>
            <a:endParaRPr lang="en-US" dirty="0">
              <a:solidFill>
                <a:prstClr val="white">
                  <a:tint val="75000"/>
                </a:prstClr>
              </a:solidFill>
            </a:endParaRPr>
          </a:p>
        </p:txBody>
      </p:sp>
      <p:sp>
        <p:nvSpPr>
          <p:cNvPr id="7" name="Slide Number Placeholder 6"/>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79000830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4" name="Footer Placeholder 3"/>
          <p:cNvSpPr>
            <a:spLocks noGrp="1"/>
          </p:cNvSpPr>
          <p:nvPr>
            <p:ph type="ftr" sz="quarter" idx="11"/>
          </p:nvPr>
        </p:nvSpPr>
        <p:spPr/>
        <p:txBody>
          <a:bodyPr/>
          <a:lstStyle/>
          <a:p>
            <a:endParaRPr lang="en-US" dirty="0">
              <a:solidFill>
                <a:prstClr val="white">
                  <a:tint val="75000"/>
                </a:prstClr>
              </a:solidFill>
            </a:endParaRPr>
          </a:p>
        </p:txBody>
      </p:sp>
      <p:sp>
        <p:nvSpPr>
          <p:cNvPr id="5" name="Slide Number Placeholder 4"/>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177634696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4" name="Footer Placeholder 3"/>
          <p:cNvSpPr>
            <a:spLocks noGrp="1"/>
          </p:cNvSpPr>
          <p:nvPr>
            <p:ph type="ftr" sz="quarter" idx="11"/>
          </p:nvPr>
        </p:nvSpPr>
        <p:spPr/>
        <p:txBody>
          <a:bodyPr/>
          <a:lstStyle/>
          <a:p>
            <a:endParaRPr lang="en-US" dirty="0">
              <a:solidFill>
                <a:prstClr val="white">
                  <a:tint val="75000"/>
                </a:prstClr>
              </a:solidFill>
            </a:endParaRPr>
          </a:p>
        </p:txBody>
      </p:sp>
      <p:sp>
        <p:nvSpPr>
          <p:cNvPr id="5" name="Slide Number Placeholder 4"/>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412569502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5" name="Footer Placeholder 4"/>
          <p:cNvSpPr>
            <a:spLocks noGrp="1"/>
          </p:cNvSpPr>
          <p:nvPr>
            <p:ph type="ftr" sz="quarter" idx="11"/>
          </p:nvPr>
        </p:nvSpPr>
        <p:spPr/>
        <p:txBody>
          <a:bodyPr/>
          <a:lstStyle/>
          <a:p>
            <a:endParaRPr lang="en-US" dirty="0">
              <a:solidFill>
                <a:prstClr val="white">
                  <a:tint val="75000"/>
                </a:prstClr>
              </a:solidFill>
            </a:endParaRPr>
          </a:p>
        </p:txBody>
      </p:sp>
      <p:sp>
        <p:nvSpPr>
          <p:cNvPr id="6" name="Slide Number Placeholder 5"/>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40775306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solidFill>
                  <a:prstClr val="white">
                    <a:tint val="75000"/>
                  </a:prstClr>
                </a:solidFill>
              </a:rPr>
              <a:pPr/>
              <a:t>31-Mar-18</a:t>
            </a:fld>
            <a:endParaRPr lang="en-US" dirty="0">
              <a:solidFill>
                <a:prstClr val="white">
                  <a:tint val="75000"/>
                </a:prstClr>
              </a:solidFill>
            </a:endParaRPr>
          </a:p>
        </p:txBody>
      </p:sp>
      <p:sp>
        <p:nvSpPr>
          <p:cNvPr id="5" name="Footer Placeholder 4"/>
          <p:cNvSpPr>
            <a:spLocks noGrp="1"/>
          </p:cNvSpPr>
          <p:nvPr>
            <p:ph type="ftr" sz="quarter" idx="11"/>
          </p:nvPr>
        </p:nvSpPr>
        <p:spPr/>
        <p:txBody>
          <a:bodyPr/>
          <a:lstStyle/>
          <a:p>
            <a:endParaRPr lang="en-US" dirty="0">
              <a:solidFill>
                <a:prstClr val="white">
                  <a:tint val="75000"/>
                </a:prstClr>
              </a:solidFill>
            </a:endParaRPr>
          </a:p>
        </p:txBody>
      </p:sp>
      <p:sp>
        <p:nvSpPr>
          <p:cNvPr id="6" name="Slide Number Placeholder 5"/>
          <p:cNvSpPr>
            <a:spLocks noGrp="1"/>
          </p:cNvSpPr>
          <p:nvPr>
            <p:ph type="sldNum" sz="quarter" idx="12"/>
          </p:nvPr>
        </p:nvSpPr>
        <p:spPr/>
        <p:txBody>
          <a:bodyPr/>
          <a:lstStyle/>
          <a:p>
            <a:fld id="{6D22F896-40B5-4ADD-8801-0D06FADFA095}" type="slidenum">
              <a:rPr lang="en-US" dirty="0">
                <a:solidFill>
                  <a:prstClr val="white">
                    <a:tint val="75000"/>
                  </a:prstClr>
                </a:solidFill>
              </a:rPr>
              <a:pPr/>
              <a:t>‹#›</a:t>
            </a:fld>
            <a:endParaRPr lang="en-US" dirty="0">
              <a:solidFill>
                <a:prstClr val="white">
                  <a:tint val="75000"/>
                </a:prstClr>
              </a:solidFill>
            </a:endParaRPr>
          </a:p>
        </p:txBody>
      </p:sp>
    </p:spTree>
    <p:extLst>
      <p:ext uri="{BB962C8B-B14F-4D97-AF65-F5344CB8AC3E}">
        <p14:creationId xmlns:p14="http://schemas.microsoft.com/office/powerpoint/2010/main" val="9093745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40CE836-1CA8-4E16-96B0-F6D004F748AD}" type="datetimeFigureOut">
              <a:rPr lang="en-US" smtClean="0"/>
              <a:t>31-Mar-18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835FDF-6806-4A2A-9C44-3793AB670C42}" type="slidenum">
              <a:rPr lang="en-US" smtClean="0"/>
              <a:t>‹#›</a:t>
            </a:fld>
            <a:endParaRPr lang="en-US"/>
          </a:p>
        </p:txBody>
      </p:sp>
    </p:spTree>
    <p:extLst>
      <p:ext uri="{BB962C8B-B14F-4D97-AF65-F5344CB8AC3E}">
        <p14:creationId xmlns:p14="http://schemas.microsoft.com/office/powerpoint/2010/main" val="903633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40CE836-1CA8-4E16-96B0-F6D004F748AD}" type="datetimeFigureOut">
              <a:rPr lang="en-US" smtClean="0"/>
              <a:t>31-Mar-18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835FDF-6806-4A2A-9C44-3793AB670C42}" type="slidenum">
              <a:rPr lang="en-US" smtClean="0"/>
              <a:t>‹#›</a:t>
            </a:fld>
            <a:endParaRPr lang="en-US"/>
          </a:p>
        </p:txBody>
      </p:sp>
    </p:spTree>
    <p:extLst>
      <p:ext uri="{BB962C8B-B14F-4D97-AF65-F5344CB8AC3E}">
        <p14:creationId xmlns:p14="http://schemas.microsoft.com/office/powerpoint/2010/main" val="8100959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40CE836-1CA8-4E16-96B0-F6D004F748AD}" type="datetimeFigureOut">
              <a:rPr lang="en-US" smtClean="0"/>
              <a:t>31-Mar-18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835FDF-6806-4A2A-9C44-3793AB670C42}" type="slidenum">
              <a:rPr lang="en-US" smtClean="0"/>
              <a:t>‹#›</a:t>
            </a:fld>
            <a:endParaRPr lang="en-US"/>
          </a:p>
        </p:txBody>
      </p:sp>
    </p:spTree>
    <p:extLst>
      <p:ext uri="{BB962C8B-B14F-4D97-AF65-F5344CB8AC3E}">
        <p14:creationId xmlns:p14="http://schemas.microsoft.com/office/powerpoint/2010/main" val="37652421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40CE836-1CA8-4E16-96B0-F6D004F748AD}" type="datetimeFigureOut">
              <a:rPr lang="en-US" smtClean="0"/>
              <a:t>31-Mar-18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835FDF-6806-4A2A-9C44-3793AB670C42}" type="slidenum">
              <a:rPr lang="en-US" smtClean="0"/>
              <a:t>‹#›</a:t>
            </a:fld>
            <a:endParaRPr lang="en-US"/>
          </a:p>
        </p:txBody>
      </p:sp>
    </p:spTree>
    <p:extLst>
      <p:ext uri="{BB962C8B-B14F-4D97-AF65-F5344CB8AC3E}">
        <p14:creationId xmlns:p14="http://schemas.microsoft.com/office/powerpoint/2010/main" val="2491931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40CE836-1CA8-4E16-96B0-F6D004F748AD}" type="datetimeFigureOut">
              <a:rPr lang="en-US" smtClean="0"/>
              <a:t>31-Mar-18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835FDF-6806-4A2A-9C44-3793AB670C42}" type="slidenum">
              <a:rPr lang="en-US" smtClean="0"/>
              <a:t>‹#›</a:t>
            </a:fld>
            <a:endParaRPr lang="en-US"/>
          </a:p>
        </p:txBody>
      </p:sp>
    </p:spTree>
    <p:extLst>
      <p:ext uri="{BB962C8B-B14F-4D97-AF65-F5344CB8AC3E}">
        <p14:creationId xmlns:p14="http://schemas.microsoft.com/office/powerpoint/2010/main" val="2107068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0CE836-1CA8-4E16-96B0-F6D004F748AD}" type="datetimeFigureOut">
              <a:rPr lang="en-US" smtClean="0"/>
              <a:t>31-Mar-18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835FDF-6806-4A2A-9C44-3793AB670C42}" type="slidenum">
              <a:rPr lang="en-US" smtClean="0"/>
              <a:t>‹#›</a:t>
            </a:fld>
            <a:endParaRPr lang="en-US"/>
          </a:p>
        </p:txBody>
      </p:sp>
    </p:spTree>
    <p:extLst>
      <p:ext uri="{BB962C8B-B14F-4D97-AF65-F5344CB8AC3E}">
        <p14:creationId xmlns:p14="http://schemas.microsoft.com/office/powerpoint/2010/main" val="35134375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40CE836-1CA8-4E16-96B0-F6D004F748AD}" type="datetimeFigureOut">
              <a:rPr lang="en-US" smtClean="0"/>
              <a:t>31-Mar-18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835FDF-6806-4A2A-9C44-3793AB670C42}" type="slidenum">
              <a:rPr lang="en-US" smtClean="0"/>
              <a:t>‹#›</a:t>
            </a:fld>
            <a:endParaRPr lang="en-US"/>
          </a:p>
        </p:txBody>
      </p:sp>
    </p:spTree>
    <p:extLst>
      <p:ext uri="{BB962C8B-B14F-4D97-AF65-F5344CB8AC3E}">
        <p14:creationId xmlns:p14="http://schemas.microsoft.com/office/powerpoint/2010/main" val="280280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0CE836-1CA8-4E16-96B0-F6D004F748AD}" type="datetimeFigureOut">
              <a:rPr lang="en-US" smtClean="0"/>
              <a:t>31-Mar-18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835FDF-6806-4A2A-9C44-3793AB670C42}" type="slidenum">
              <a:rPr lang="en-US" smtClean="0"/>
              <a:t>‹#›</a:t>
            </a:fld>
            <a:endParaRPr lang="en-US"/>
          </a:p>
        </p:txBody>
      </p:sp>
    </p:spTree>
    <p:extLst>
      <p:ext uri="{BB962C8B-B14F-4D97-AF65-F5344CB8AC3E}">
        <p14:creationId xmlns:p14="http://schemas.microsoft.com/office/powerpoint/2010/main" val="7860946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defTabSz="457200"/>
            <a:fld id="{48A87A34-81AB-432B-8DAE-1953F412C126}" type="datetimeFigureOut">
              <a:rPr lang="en-US" dirty="0">
                <a:solidFill>
                  <a:prstClr val="white">
                    <a:tint val="75000"/>
                  </a:prstClr>
                </a:solidFill>
              </a:rPr>
              <a:pPr defTabSz="457200"/>
              <a:t>31-Mar-18</a:t>
            </a:fld>
            <a:endParaRPr lang="en-US" dirty="0">
              <a:solidFill>
                <a:prstClr val="white">
                  <a:tint val="75000"/>
                </a:prstClr>
              </a:solidFill>
            </a:endParaRPr>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defTabSz="457200"/>
            <a:endParaRPr lang="en-US" dirty="0">
              <a:solidFill>
                <a:prstClr val="white">
                  <a:tint val="75000"/>
                </a:prstClr>
              </a:solidFill>
            </a:endParaRP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defTabSz="457200"/>
            <a:fld id="{6D22F896-40B5-4ADD-8801-0D06FADFA095}" type="slidenum">
              <a:rPr lang="en-US" dirty="0">
                <a:solidFill>
                  <a:prstClr val="white">
                    <a:tint val="75000"/>
                  </a:prstClr>
                </a:solidFill>
              </a:rPr>
              <a:pPr defTabSz="457200"/>
              <a:t>‹#›</a:t>
            </a:fld>
            <a:endParaRPr lang="en-US" dirty="0">
              <a:solidFill>
                <a:prstClr val="white">
                  <a:tint val="75000"/>
                </a:prstClr>
              </a:solidFill>
            </a:endParaRPr>
          </a:p>
        </p:txBody>
      </p:sp>
    </p:spTree>
    <p:extLst>
      <p:ext uri="{BB962C8B-B14F-4D97-AF65-F5344CB8AC3E}">
        <p14:creationId xmlns:p14="http://schemas.microsoft.com/office/powerpoint/2010/main" val="258888890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m4a"/><Relationship Id="rId7" Type="http://schemas.openxmlformats.org/officeDocument/2006/relationships/image" Target="../media/image3.emf"/><Relationship Id="rId2" Type="http://schemas.microsoft.com/office/2007/relationships/media" Target="../media/media1.m4a"/><Relationship Id="rId1" Type="http://schemas.openxmlformats.org/officeDocument/2006/relationships/vmlDrawing" Target="../drawings/vmlDrawing1.vml"/><Relationship Id="rId6" Type="http://schemas.openxmlformats.org/officeDocument/2006/relationships/package" Target="../embeddings/Microsoft_PowerPoint_Presentation1.pptx"/><Relationship Id="rId5" Type="http://schemas.openxmlformats.org/officeDocument/2006/relationships/audio" Target="../media/audio1.wav"/><Relationship Id="rId10" Type="http://schemas.openxmlformats.org/officeDocument/2006/relationships/audio" Target="../media/audio1.wav"/><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7" Type="http://schemas.openxmlformats.org/officeDocument/2006/relationships/image" Target="../media/image4.png"/><Relationship Id="rId2" Type="http://schemas.microsoft.com/office/2007/relationships/media" Target="../media/media2.m4a"/><Relationship Id="rId1" Type="http://schemas.openxmlformats.org/officeDocument/2006/relationships/vmlDrawing" Target="../drawings/vmlDrawing2.vml"/><Relationship Id="rId6" Type="http://schemas.openxmlformats.org/officeDocument/2006/relationships/image" Target="../media/image5.emf"/><Relationship Id="rId5" Type="http://schemas.openxmlformats.org/officeDocument/2006/relationships/package" Target="../embeddings/Microsoft_PowerPoint_Presentation2.pptx"/><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vmlDrawing" Target="../drawings/vmlDrawing3.vml"/><Relationship Id="rId6" Type="http://schemas.openxmlformats.org/officeDocument/2006/relationships/image" Target="../media/image6.emf"/><Relationship Id="rId5" Type="http://schemas.openxmlformats.org/officeDocument/2006/relationships/package" Target="../embeddings/Microsoft_PowerPoint_Presentation3.pptx"/><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vmlDrawing" Target="../drawings/vmlDrawing4.vml"/><Relationship Id="rId6" Type="http://schemas.openxmlformats.org/officeDocument/2006/relationships/image" Target="../media/image7.emf"/><Relationship Id="rId5" Type="http://schemas.openxmlformats.org/officeDocument/2006/relationships/package" Target="../embeddings/Microsoft_PowerPoint_Presentation4.pptx"/><Relationship Id="rId4"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a:hlinkClick r:id="" action="ppaction://ole?verb=0"/>
          </p:cNvPr>
          <p:cNvGraphicFramePr>
            <a:graphicFrameLocks noChangeAspect="1"/>
          </p:cNvGraphicFramePr>
          <p:nvPr>
            <p:extLst>
              <p:ext uri="{D42A27DB-BD31-4B8C-83A1-F6EECF244321}">
                <p14:modId xmlns:p14="http://schemas.microsoft.com/office/powerpoint/2010/main" val="4127023601"/>
              </p:ext>
            </p:extLst>
          </p:nvPr>
        </p:nvGraphicFramePr>
        <p:xfrm>
          <a:off x="11289" y="11289"/>
          <a:ext cx="12192000" cy="6857999"/>
        </p:xfrm>
        <a:graphic>
          <a:graphicData uri="http://schemas.openxmlformats.org/presentationml/2006/ole">
            <mc:AlternateContent xmlns:mc="http://schemas.openxmlformats.org/markup-compatibility/2006">
              <mc:Choice xmlns:v="urn:schemas-microsoft-com:vml" Requires="v">
                <p:oleObj spid="_x0000_s1066" name="Presentation" r:id="rId6" imgW="5138780" imgH="2889537" progId="PowerPoint.Show.12">
                  <p:embed/>
                </p:oleObj>
              </mc:Choice>
              <mc:Fallback>
                <p:oleObj name="Presentation" r:id="rId6" imgW="5138780" imgH="2889537" progId="PowerPoint.Show.12">
                  <p:embed/>
                  <p:pic>
                    <p:nvPicPr>
                      <p:cNvPr id="0" name=""/>
                      <p:cNvPicPr/>
                      <p:nvPr/>
                    </p:nvPicPr>
                    <p:blipFill>
                      <a:blip r:embed="rId7"/>
                      <a:stretch>
                        <a:fillRect/>
                      </a:stretch>
                    </p:blipFill>
                    <p:spPr>
                      <a:xfrm>
                        <a:off x="11289" y="11289"/>
                        <a:ext cx="12192000" cy="6857999"/>
                      </a:xfrm>
                      <a:prstGeom prst="rect">
                        <a:avLst/>
                      </a:prstGeom>
                    </p:spPr>
                  </p:pic>
                </p:oleObj>
              </mc:Fallback>
            </mc:AlternateContent>
          </a:graphicData>
        </a:graphic>
      </p:graphicFrame>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950347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advTm="692">
        <p15:prstTrans prst="curtains"/>
        <p:sndAc>
          <p:stSnd>
            <p:snd r:embed="rId5" name="drumroll.wav"/>
          </p:stSnd>
        </p:sndAc>
      </p:transition>
    </mc:Choice>
    <mc:Fallback xmlns="">
      <p:transition spd="slow" advTm="692">
        <p:fade/>
        <p:sndAc>
          <p:stSnd>
            <p:snd r:embed="rId10" name="drumroll.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1444978"/>
          </a:xfrm>
        </p:spPr>
        <p:txBody>
          <a:bodyPr/>
          <a:lstStyle/>
          <a:p>
            <a:r>
              <a:rPr lang="en-US" dirty="0" smtClean="0">
                <a:solidFill>
                  <a:srgbClr val="FF0000"/>
                </a:solidFill>
              </a:rPr>
              <a:t>Applications :</a:t>
            </a:r>
            <a:endParaRPr lang="en-US" dirty="0">
              <a:solidFill>
                <a:srgbClr val="FF0000"/>
              </a:solidFill>
            </a:endParaRPr>
          </a:p>
        </p:txBody>
      </p:sp>
      <p:sp>
        <p:nvSpPr>
          <p:cNvPr id="3" name="Text Placeholder 2"/>
          <p:cNvSpPr>
            <a:spLocks noGrp="1"/>
          </p:cNvSpPr>
          <p:nvPr>
            <p:ph type="body" sz="half" idx="2"/>
          </p:nvPr>
        </p:nvSpPr>
        <p:spPr>
          <a:xfrm>
            <a:off x="1141410" y="1761067"/>
            <a:ext cx="9904459" cy="4030131"/>
          </a:xfrm>
        </p:spPr>
        <p:txBody>
          <a:bodyPr>
            <a:normAutofit/>
          </a:bodyPr>
          <a:lstStyle/>
          <a:p>
            <a:pPr lvl="0" fontAlgn="base"/>
            <a:r>
              <a:rPr lang="en-US" sz="2000" dirty="0" smtClean="0">
                <a:solidFill>
                  <a:srgbClr val="FFFF00"/>
                </a:solidFill>
              </a:rPr>
              <a:t>We </a:t>
            </a:r>
            <a:r>
              <a:rPr lang="en-US" sz="2000" dirty="0">
                <a:solidFill>
                  <a:srgbClr val="FFFF00"/>
                </a:solidFill>
              </a:rPr>
              <a:t>can add a load cell for measurement and control of weight of the product</a:t>
            </a:r>
          </a:p>
          <a:p>
            <a:pPr lvl="0" fontAlgn="base"/>
            <a:r>
              <a:rPr lang="en-US" sz="2000" dirty="0">
                <a:solidFill>
                  <a:srgbClr val="FFFF00"/>
                </a:solidFill>
              </a:rPr>
              <a:t>We can also add a counter for counting the number of products</a:t>
            </a:r>
          </a:p>
          <a:p>
            <a:pPr lvl="0" fontAlgn="base"/>
            <a:r>
              <a:rPr lang="en-US" sz="2000" dirty="0">
                <a:solidFill>
                  <a:srgbClr val="FFFF00"/>
                </a:solidFill>
              </a:rPr>
              <a:t>Speed of the system can be increased accounting to the speed of production</a:t>
            </a:r>
          </a:p>
          <a:p>
            <a:pPr lvl="0" fontAlgn="base"/>
            <a:r>
              <a:rPr lang="en-US" sz="2000" dirty="0">
                <a:solidFill>
                  <a:srgbClr val="FFFF00"/>
                </a:solidFill>
              </a:rPr>
              <a:t>The system can be used as a quality controller by adding more </a:t>
            </a:r>
            <a:r>
              <a:rPr lang="en-US" sz="2000" dirty="0" smtClean="0">
                <a:solidFill>
                  <a:srgbClr val="FFFF00"/>
                </a:solidFill>
              </a:rPr>
              <a:t>sensors</a:t>
            </a:r>
          </a:p>
          <a:p>
            <a:pPr lvl="0" fontAlgn="base"/>
            <a:r>
              <a:rPr lang="en-US" sz="2000" dirty="0" smtClean="0">
                <a:solidFill>
                  <a:srgbClr val="FFFF00"/>
                </a:solidFill>
              </a:rPr>
              <a:t>Line following </a:t>
            </a:r>
            <a:r>
              <a:rPr lang="en-US" sz="2000" dirty="0" err="1" smtClean="0">
                <a:solidFill>
                  <a:srgbClr val="FFFF00"/>
                </a:solidFill>
              </a:rPr>
              <a:t>robo</a:t>
            </a:r>
            <a:r>
              <a:rPr lang="en-US" sz="2000" dirty="0" smtClean="0">
                <a:solidFill>
                  <a:srgbClr val="FFFF00"/>
                </a:solidFill>
              </a:rPr>
              <a:t> follows the same principle</a:t>
            </a:r>
            <a:endParaRPr lang="en-US" sz="2000" dirty="0">
              <a:solidFill>
                <a:srgbClr val="FFFF00"/>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91194188"/>
      </p:ext>
    </p:extLst>
  </p:cSld>
  <p:clrMapOvr>
    <a:masterClrMapping/>
  </p:clrMapOvr>
  <mc:AlternateContent xmlns:mc="http://schemas.openxmlformats.org/markup-compatibility/2006" xmlns:p14="http://schemas.microsoft.com/office/powerpoint/2010/main">
    <mc:Choice Requires="p14">
      <p:transition spd="slow" p14:dur="1500" advTm="2537">
        <p14:window dir="vert"/>
      </p:transition>
    </mc:Choice>
    <mc:Fallback xmlns="">
      <p:transition spd="slow" advTm="25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070634" y="1202930"/>
            <a:ext cx="3432542" cy="4247317"/>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dirty="0" smtClean="0">
                <a:ln/>
                <a:solidFill>
                  <a:srgbClr val="FFFF00"/>
                </a:solidFill>
              </a:rPr>
              <a:t>THE</a:t>
            </a:r>
          </a:p>
          <a:p>
            <a:pPr algn="ctr"/>
            <a:r>
              <a:rPr lang="en-US" sz="5400" b="1" dirty="0" smtClean="0">
                <a:ln/>
                <a:solidFill>
                  <a:schemeClr val="accent3"/>
                </a:solidFill>
              </a:rPr>
              <a:t>END</a:t>
            </a:r>
          </a:p>
          <a:p>
            <a:pPr algn="ctr"/>
            <a:r>
              <a:rPr lang="en-US" sz="5400" b="1" cap="none" spc="0" dirty="0" smtClean="0">
                <a:ln/>
                <a:solidFill>
                  <a:srgbClr val="0070C0"/>
                </a:solidFill>
                <a:effectLst/>
              </a:rPr>
              <a:t>THANKS</a:t>
            </a:r>
          </a:p>
          <a:p>
            <a:pPr algn="ctr"/>
            <a:r>
              <a:rPr lang="en-US" sz="5400" b="1" dirty="0" smtClean="0">
                <a:ln/>
                <a:solidFill>
                  <a:schemeClr val="accent1">
                    <a:lumMod val="75000"/>
                  </a:schemeClr>
                </a:solidFill>
              </a:rPr>
              <a:t>FOR</a:t>
            </a:r>
          </a:p>
          <a:p>
            <a:pPr algn="ctr"/>
            <a:r>
              <a:rPr lang="en-US" sz="5400" b="1" cap="none" spc="0" dirty="0" smtClean="0">
                <a:ln/>
                <a:solidFill>
                  <a:srgbClr val="00B0F0"/>
                </a:solidFill>
                <a:effectLst/>
              </a:rPr>
              <a:t>WATCHING</a:t>
            </a:r>
            <a:endParaRPr lang="en-US" sz="5400" b="1" cap="none" spc="0" dirty="0">
              <a:ln/>
              <a:solidFill>
                <a:srgbClr val="00B0F0"/>
              </a:solidFill>
              <a:effectLst/>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315759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advTm="1129">
        <p15:prstTrans prst="origami"/>
      </p:transition>
    </mc:Choice>
    <mc:Fallback xmlns="">
      <p:transition spd="slow" advTm="112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a:hlinkClick r:id="" action="ppaction://ole?verb=0"/>
          </p:cNvPr>
          <p:cNvGraphicFramePr>
            <a:graphicFrameLocks noChangeAspect="1"/>
          </p:cNvGraphicFramePr>
          <p:nvPr>
            <p:extLst>
              <p:ext uri="{D42A27DB-BD31-4B8C-83A1-F6EECF244321}">
                <p14:modId xmlns:p14="http://schemas.microsoft.com/office/powerpoint/2010/main" val="3492846627"/>
              </p:ext>
            </p:extLst>
          </p:nvPr>
        </p:nvGraphicFramePr>
        <p:xfrm>
          <a:off x="0" y="22578"/>
          <a:ext cx="12192000" cy="6815138"/>
        </p:xfrm>
        <a:graphic>
          <a:graphicData uri="http://schemas.openxmlformats.org/presentationml/2006/ole">
            <mc:AlternateContent xmlns:mc="http://schemas.openxmlformats.org/markup-compatibility/2006">
              <mc:Choice xmlns:v="urn:schemas-microsoft-com:vml" Requires="v">
                <p:oleObj spid="_x0000_s2091" name="Presentation" r:id="rId5" imgW="3592216" imgH="2019251" progId="PowerPoint.Show.12">
                  <p:embed/>
                </p:oleObj>
              </mc:Choice>
              <mc:Fallback>
                <p:oleObj name="Presentation" r:id="rId5" imgW="3592216" imgH="2019251" progId="PowerPoint.Show.12">
                  <p:embed/>
                  <p:pic>
                    <p:nvPicPr>
                      <p:cNvPr id="0" name=""/>
                      <p:cNvPicPr/>
                      <p:nvPr/>
                    </p:nvPicPr>
                    <p:blipFill>
                      <a:blip r:embed="rId6"/>
                      <a:stretch>
                        <a:fillRect/>
                      </a:stretch>
                    </p:blipFill>
                    <p:spPr>
                      <a:xfrm>
                        <a:off x="0" y="22578"/>
                        <a:ext cx="12192000" cy="6815138"/>
                      </a:xfrm>
                      <a:prstGeom prst="rect">
                        <a:avLst/>
                      </a:prstGeom>
                    </p:spPr>
                  </p:pic>
                </p:oleObj>
              </mc:Fallback>
            </mc:AlternateContent>
          </a:graphicData>
        </a:graphic>
      </p:graphicFrame>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059284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3688">
        <p15:prstTrans prst="fracture"/>
      </p:transition>
    </mc:Choice>
    <mc:Fallback xmlns="">
      <p:transition spd="slow" advTm="36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hlinkClick r:id="" action="ppaction://ole?verb=0"/>
          </p:cNvPr>
          <p:cNvGraphicFramePr>
            <a:graphicFrameLocks noChangeAspect="1"/>
          </p:cNvGraphicFramePr>
          <p:nvPr>
            <p:extLst>
              <p:ext uri="{D42A27DB-BD31-4B8C-83A1-F6EECF244321}">
                <p14:modId xmlns:p14="http://schemas.microsoft.com/office/powerpoint/2010/main" val="92039953"/>
              </p:ext>
            </p:extLst>
          </p:nvPr>
        </p:nvGraphicFramePr>
        <p:xfrm>
          <a:off x="0" y="33867"/>
          <a:ext cx="12192000" cy="6858000"/>
        </p:xfrm>
        <a:graphic>
          <a:graphicData uri="http://schemas.openxmlformats.org/presentationml/2006/ole">
            <mc:AlternateContent xmlns:mc="http://schemas.openxmlformats.org/markup-compatibility/2006">
              <mc:Choice xmlns:v="urn:schemas-microsoft-com:vml" Requires="v">
                <p:oleObj spid="_x0000_s4138" name="Presentation" r:id="rId5" imgW="3418417" imgH="1920109" progId="PowerPoint.Show.12">
                  <p:embed/>
                </p:oleObj>
              </mc:Choice>
              <mc:Fallback>
                <p:oleObj name="Presentation" r:id="rId5" imgW="3418417" imgH="1920109" progId="PowerPoint.Show.12">
                  <p:embed/>
                  <p:pic>
                    <p:nvPicPr>
                      <p:cNvPr id="0" name=""/>
                      <p:cNvPicPr/>
                      <p:nvPr/>
                    </p:nvPicPr>
                    <p:blipFill>
                      <a:blip r:embed="rId6"/>
                      <a:stretch>
                        <a:fillRect/>
                      </a:stretch>
                    </p:blipFill>
                    <p:spPr>
                      <a:xfrm>
                        <a:off x="0" y="33867"/>
                        <a:ext cx="12192000" cy="6858000"/>
                      </a:xfrm>
                      <a:prstGeom prst="rect">
                        <a:avLst/>
                      </a:prstGeom>
                    </p:spPr>
                  </p:pic>
                </p:oleObj>
              </mc:Fallback>
            </mc:AlternateContent>
          </a:graphicData>
        </a:graphic>
      </p:graphicFrame>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06803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7064">
        <p15:prstTrans prst="airplane"/>
      </p:transition>
    </mc:Choice>
    <mc:Fallback xmlns="">
      <p:transition spd="slow" advTm="706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hlinkClick r:id="" action="ppaction://ole?verb=0"/>
          </p:cNvPr>
          <p:cNvGraphicFramePr>
            <a:graphicFrameLocks noChangeAspect="1"/>
          </p:cNvGraphicFramePr>
          <p:nvPr>
            <p:extLst>
              <p:ext uri="{D42A27DB-BD31-4B8C-83A1-F6EECF244321}">
                <p14:modId xmlns:p14="http://schemas.microsoft.com/office/powerpoint/2010/main" val="2676341357"/>
              </p:ext>
            </p:extLst>
          </p:nvPr>
        </p:nvGraphicFramePr>
        <p:xfrm>
          <a:off x="0" y="-11289"/>
          <a:ext cx="12192000" cy="6858000"/>
        </p:xfrm>
        <a:graphic>
          <a:graphicData uri="http://schemas.openxmlformats.org/presentationml/2006/ole">
            <mc:AlternateContent xmlns:mc="http://schemas.openxmlformats.org/markup-compatibility/2006">
              <mc:Choice xmlns:v="urn:schemas-microsoft-com:vml" Requires="v">
                <p:oleObj spid="_x0000_s3117" name="Presentation" r:id="rId5" imgW="3644032" imgH="2049895" progId="PowerPoint.Show.12">
                  <p:embed/>
                </p:oleObj>
              </mc:Choice>
              <mc:Fallback>
                <p:oleObj name="Presentation" r:id="rId5" imgW="3644032" imgH="2049895" progId="PowerPoint.Show.12">
                  <p:embed/>
                  <p:pic>
                    <p:nvPicPr>
                      <p:cNvPr id="0" name=""/>
                      <p:cNvPicPr/>
                      <p:nvPr/>
                    </p:nvPicPr>
                    <p:blipFill>
                      <a:blip r:embed="rId6"/>
                      <a:stretch>
                        <a:fillRect/>
                      </a:stretch>
                    </p:blipFill>
                    <p:spPr>
                      <a:xfrm>
                        <a:off x="0" y="-11289"/>
                        <a:ext cx="12192000" cy="6858000"/>
                      </a:xfrm>
                      <a:prstGeom prst="rect">
                        <a:avLst/>
                      </a:prstGeom>
                    </p:spPr>
                  </p:pic>
                </p:oleObj>
              </mc:Fallback>
            </mc:AlternateContent>
          </a:graphicData>
        </a:graphic>
      </p:graphicFrame>
      <p:pic>
        <p:nvPicPr>
          <p:cNvPr id="3" name="Audio 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37000265"/>
      </p:ext>
    </p:extLst>
  </p:cSld>
  <p:clrMapOvr>
    <a:masterClrMapping/>
  </p:clrMapOvr>
  <mc:AlternateContent xmlns:mc="http://schemas.openxmlformats.org/markup-compatibility/2006" xmlns:p14="http://schemas.microsoft.com/office/powerpoint/2010/main">
    <mc:Choice Requires="p14">
      <p:transition spd="slow" p14:dur="4000" advTm="11825">
        <p14:vortex dir="r"/>
      </p:transition>
    </mc:Choice>
    <mc:Fallback xmlns="">
      <p:transition spd="slow" advTm="1182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167759"/>
            <a:ext cx="9905998" cy="270124"/>
          </a:xfrm>
        </p:spPr>
        <p:txBody>
          <a:bodyPr>
            <a:normAutofit fontScale="90000"/>
          </a:bodyPr>
          <a:lstStyle/>
          <a:p>
            <a:r>
              <a:rPr lang="en-US" dirty="0" smtClean="0"/>
              <a:t>  </a:t>
            </a:r>
            <a:endParaRPr lang="en-US" dirty="0"/>
          </a:p>
        </p:txBody>
      </p:sp>
      <p:sp>
        <p:nvSpPr>
          <p:cNvPr id="3" name="Content Placeholder 2"/>
          <p:cNvSpPr>
            <a:spLocks noGrp="1"/>
          </p:cNvSpPr>
          <p:nvPr>
            <p:ph idx="1"/>
          </p:nvPr>
        </p:nvSpPr>
        <p:spPr>
          <a:xfrm>
            <a:off x="1141412" y="437883"/>
            <a:ext cx="9905999" cy="5883895"/>
          </a:xfrm>
        </p:spPr>
        <p:txBody>
          <a:bodyPr>
            <a:normAutofit fontScale="25000" lnSpcReduction="20000"/>
          </a:bodyPr>
          <a:lstStyle/>
          <a:p>
            <a:pPr marL="0" indent="0">
              <a:buNone/>
            </a:pPr>
            <a:r>
              <a:rPr lang="en-US" b="1" dirty="0" smtClean="0"/>
              <a:t> </a:t>
            </a:r>
            <a:r>
              <a:rPr lang="en-US" sz="8000" b="1" dirty="0">
                <a:solidFill>
                  <a:srgbClr val="FF0000"/>
                </a:solidFill>
              </a:rPr>
              <a:t>Color Sensing and Identification</a:t>
            </a:r>
          </a:p>
          <a:p>
            <a:r>
              <a:rPr lang="en-US" sz="8000" dirty="0">
                <a:solidFill>
                  <a:srgbClr val="FFFF00"/>
                </a:solidFill>
              </a:rPr>
              <a:t>Color sensor systems are increasingly being used in automated applications to detect automation errors and monitor quality at the speed of production line. They are used in assembly lines to identify and classify products by color. The objectives of their usage include to check the quality of products </a:t>
            </a:r>
            <a:r>
              <a:rPr lang="en-US" sz="8000" dirty="0" smtClean="0">
                <a:solidFill>
                  <a:srgbClr val="FFFF00"/>
                </a:solidFill>
              </a:rPr>
              <a:t>, </a:t>
            </a:r>
            <a:r>
              <a:rPr lang="en-US" sz="8000" dirty="0">
                <a:solidFill>
                  <a:srgbClr val="FFFF00"/>
                </a:solidFill>
              </a:rPr>
              <a:t>to facilitate sorting and packaging </a:t>
            </a:r>
            <a:r>
              <a:rPr lang="en-US" sz="8000" dirty="0" smtClean="0">
                <a:solidFill>
                  <a:srgbClr val="FFFF00"/>
                </a:solidFill>
              </a:rPr>
              <a:t>, </a:t>
            </a:r>
            <a:r>
              <a:rPr lang="en-US" sz="8000" dirty="0">
                <a:solidFill>
                  <a:srgbClr val="FFFF00"/>
                </a:solidFill>
              </a:rPr>
              <a:t>to assess the equality of products in storage </a:t>
            </a:r>
            <a:r>
              <a:rPr lang="en-US" sz="8000" dirty="0" smtClean="0">
                <a:solidFill>
                  <a:srgbClr val="FFFF00"/>
                </a:solidFill>
              </a:rPr>
              <a:t>, </a:t>
            </a:r>
            <a:r>
              <a:rPr lang="en-US" sz="8000" dirty="0">
                <a:solidFill>
                  <a:srgbClr val="FFFF00"/>
                </a:solidFill>
              </a:rPr>
              <a:t>and to monitor waste products </a:t>
            </a:r>
            <a:r>
              <a:rPr lang="en-US" sz="8000" dirty="0" smtClean="0">
                <a:solidFill>
                  <a:srgbClr val="FFFF00"/>
                </a:solidFill>
              </a:rPr>
              <a:t>. </a:t>
            </a:r>
            <a:r>
              <a:rPr lang="en-US" sz="8000" dirty="0">
                <a:solidFill>
                  <a:srgbClr val="FFFF00"/>
                </a:solidFill>
              </a:rPr>
              <a:t>Consequently, there is an abundance of color sensors and the choice is often application-driven </a:t>
            </a:r>
            <a:r>
              <a:rPr lang="en-US" sz="8000" dirty="0" smtClean="0">
                <a:solidFill>
                  <a:srgbClr val="FFFF00"/>
                </a:solidFill>
              </a:rPr>
              <a:t>. </a:t>
            </a:r>
            <a:r>
              <a:rPr lang="en-US" sz="8000" dirty="0">
                <a:solidFill>
                  <a:srgbClr val="FFFF00"/>
                </a:solidFill>
              </a:rPr>
              <a:t>Low cost and simple color sensors are preferred over sophisticated solutions for less demanding applications where the top priority is cost and power consumption.</a:t>
            </a:r>
          </a:p>
          <a:p>
            <a:r>
              <a:rPr lang="en-US" sz="8000" dirty="0">
                <a:solidFill>
                  <a:srgbClr val="FFFF00"/>
                </a:solidFill>
              </a:rPr>
              <a:t>Color names can be used and conjure reasonably consistent perceptions. There have eleven basic color names that have been identified such as white, gray, black, red, yellow, green, blue, orange, purple, pink, and brown. Most or all </a:t>
            </a:r>
            <a:r>
              <a:rPr lang="en-US" sz="8000" dirty="0" smtClean="0">
                <a:solidFill>
                  <a:srgbClr val="FFFF00"/>
                </a:solidFill>
              </a:rPr>
              <a:t>colors can </a:t>
            </a:r>
            <a:r>
              <a:rPr lang="en-US" sz="8000" dirty="0">
                <a:solidFill>
                  <a:srgbClr val="FFFF00"/>
                </a:solidFill>
              </a:rPr>
              <a:t>be described in terms of variations and combinations of these colors </a:t>
            </a:r>
            <a:r>
              <a:rPr lang="en-US" sz="8000" dirty="0" smtClean="0">
                <a:solidFill>
                  <a:srgbClr val="FFFF00"/>
                </a:solidFill>
              </a:rPr>
              <a:t>. </a:t>
            </a:r>
            <a:r>
              <a:rPr lang="en-US" sz="8000" dirty="0">
                <a:solidFill>
                  <a:srgbClr val="FFFF00"/>
                </a:solidFill>
              </a:rPr>
              <a:t>Due to the fact that human color vision is accomplished in part by three different types of cone cells in the retina, it follows that three values are necessary and sufficient to define any color. Color theory describes that there are three values that can be thought of as coordinates of a point in three-dimensional space, giving rise to the concept of color space. Hue, saturation, luminance is one such color co-ordinate system, or color space.</a:t>
            </a:r>
          </a:p>
          <a:p>
            <a:r>
              <a:rPr lang="en-US" sz="7200" dirty="0" smtClean="0">
                <a:solidFill>
                  <a:srgbClr val="FFFF00"/>
                </a:solidFill>
              </a:rPr>
              <a:t> </a:t>
            </a:r>
            <a:endParaRPr lang="en-US" sz="7200" dirty="0">
              <a:solidFill>
                <a:srgbClr val="FFFF00"/>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058148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9623">
        <p15:prstTrans prst="prestige"/>
      </p:transition>
    </mc:Choice>
    <mc:Fallback xmlns="">
      <p:transition spd="slow" advTm="962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57867" y="479271"/>
            <a:ext cx="8861778" cy="6247864"/>
          </a:xfrm>
          <a:prstGeom prst="rect">
            <a:avLst/>
          </a:prstGeom>
        </p:spPr>
        <p:txBody>
          <a:bodyPr wrap="square">
            <a:spAutoFit/>
          </a:bodyPr>
          <a:lstStyle/>
          <a:p>
            <a:r>
              <a:rPr lang="en-US" b="1" dirty="0" smtClean="0"/>
              <a:t> </a:t>
            </a:r>
            <a:r>
              <a:rPr lang="en-US" sz="2000" b="1" dirty="0">
                <a:solidFill>
                  <a:srgbClr val="FF0000"/>
                </a:solidFill>
              </a:rPr>
              <a:t>Color </a:t>
            </a:r>
            <a:r>
              <a:rPr lang="en-US" sz="2000" b="1" dirty="0" smtClean="0">
                <a:solidFill>
                  <a:srgbClr val="FF0000"/>
                </a:solidFill>
              </a:rPr>
              <a:t>Sorting</a:t>
            </a:r>
            <a:endParaRPr lang="en-US" sz="2000" b="1" dirty="0">
              <a:solidFill>
                <a:srgbClr val="FF0000"/>
              </a:solidFill>
            </a:endParaRPr>
          </a:p>
          <a:p>
            <a:r>
              <a:rPr lang="en-US" sz="2000" dirty="0" err="1" smtClean="0">
                <a:solidFill>
                  <a:srgbClr val="FFFF00"/>
                </a:solidFill>
              </a:rPr>
              <a:t>Bickman</a:t>
            </a:r>
            <a:r>
              <a:rPr lang="en-US" sz="2000" dirty="0">
                <a:solidFill>
                  <a:srgbClr val="FFFF00"/>
                </a:solidFill>
              </a:rPr>
              <a:t>, et al </a:t>
            </a:r>
            <a:r>
              <a:rPr lang="en-US" sz="2000" dirty="0" smtClean="0">
                <a:solidFill>
                  <a:srgbClr val="FFFF00"/>
                </a:solidFill>
              </a:rPr>
              <a:t> </a:t>
            </a:r>
            <a:r>
              <a:rPr lang="en-US" sz="2000" dirty="0">
                <a:solidFill>
                  <a:srgbClr val="FFFF00"/>
                </a:solidFill>
              </a:rPr>
              <a:t>described in the article about automated color-sorting using optical technology that has evolved from early designs intended to remove ceramic contaminants. The system configuration is similar to automated ceramic removal equipment, but color-sorting equipment used a different light source. Automated systems can generally be instructed to remove any one or a combination of the three glass colors. Industrial applications require some sort of automated visual processing and classification of items placed on a moving conveyor. </a:t>
            </a:r>
            <a:r>
              <a:rPr lang="en-US" sz="2000" dirty="0" err="1">
                <a:solidFill>
                  <a:srgbClr val="FFFF00"/>
                </a:solidFill>
              </a:rPr>
              <a:t>Bozma</a:t>
            </a:r>
            <a:r>
              <a:rPr lang="en-US" sz="2000" dirty="0">
                <a:solidFill>
                  <a:srgbClr val="FFFF00"/>
                </a:solidFill>
              </a:rPr>
              <a:t> and </a:t>
            </a:r>
            <a:r>
              <a:rPr lang="en-US" sz="2000" dirty="0" err="1">
                <a:solidFill>
                  <a:srgbClr val="FFFF00"/>
                </a:solidFill>
              </a:rPr>
              <a:t>Yal-cin</a:t>
            </a:r>
            <a:r>
              <a:rPr lang="en-US" sz="2000" dirty="0">
                <a:solidFill>
                  <a:srgbClr val="FFFF00"/>
                </a:solidFill>
              </a:rPr>
              <a:t> [14] state that items may be randomly positioned and oriented while moving on a conveyor. A camera located above the conveyor views the items orthographically. </a:t>
            </a:r>
            <a:r>
              <a:rPr lang="en-US" sz="2000" dirty="0" err="1">
                <a:solidFill>
                  <a:srgbClr val="FFFF00"/>
                </a:solidFill>
              </a:rPr>
              <a:t>Boukouvalas</a:t>
            </a:r>
            <a:r>
              <a:rPr lang="en-US" sz="2000" dirty="0">
                <a:solidFill>
                  <a:srgbClr val="FFFF00"/>
                </a:solidFill>
              </a:rPr>
              <a:t> et al [15] describes an integrated system developed for the detection of defects on color ceramic tiles and for the color grading of defect-free tiles. The integrated system developed under the ASSIST project (automatic system for surface inspection and sorting of tiles) is used for the detection of defects on color tiles and for the color grading of defect-free tiles. Many have proposed advanced solutions for the sorting of recyclable packaging towards process automation. </a:t>
            </a:r>
            <a:r>
              <a:rPr lang="en-US" sz="2000" dirty="0" err="1">
                <a:solidFill>
                  <a:srgbClr val="FFFF00"/>
                </a:solidFill>
              </a:rPr>
              <a:t>Mattone</a:t>
            </a:r>
            <a:r>
              <a:rPr lang="en-US" sz="2000" dirty="0">
                <a:solidFill>
                  <a:srgbClr val="FFFF00"/>
                </a:solidFill>
              </a:rPr>
              <a:t> et al [16] had explained about a technique for detecting and classifying objects. Most of the authors prefer to use 2D Vision techniques to separate the objects from the known belt background and to get some of their geometrical parameters.</a:t>
            </a:r>
          </a:p>
          <a:p>
            <a:endParaRPr lang="en-US" sz="2000" dirty="0">
              <a:solidFill>
                <a:srgbClr val="FFFF00"/>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11200374"/>
      </p:ext>
    </p:extLst>
  </p:cSld>
  <p:clrMapOvr>
    <a:masterClrMapping/>
  </p:clrMapOvr>
  <p:transition spd="med" advTm="17265">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54667" y="730627"/>
            <a:ext cx="8681156" cy="4610429"/>
          </a:xfrm>
          <a:prstGeom prst="rect">
            <a:avLst/>
          </a:prstGeom>
        </p:spPr>
        <p:txBody>
          <a:bodyPr wrap="square">
            <a:spAutoFit/>
          </a:bodyPr>
          <a:lstStyle/>
          <a:p>
            <a:pPr marL="6350" marR="0" indent="-6350">
              <a:lnSpc>
                <a:spcPct val="107000"/>
              </a:lnSpc>
              <a:spcBef>
                <a:spcPts val="0"/>
              </a:spcBef>
              <a:spcAft>
                <a:spcPts val="980"/>
              </a:spcAft>
            </a:pPr>
            <a:r>
              <a:rPr lang="en-US" sz="2400" b="1" dirty="0">
                <a:solidFill>
                  <a:srgbClr val="FF0000"/>
                </a:solidFill>
                <a:latin typeface="Times New Roman" panose="02020603050405020304" pitchFamily="18" charset="0"/>
                <a:ea typeface="Times New Roman" panose="02020603050405020304" pitchFamily="18" charset="0"/>
              </a:rPr>
              <a:t>TCS230 Color Sensor</a:t>
            </a:r>
          </a:p>
          <a:p>
            <a:pPr marL="6350" marR="0" indent="-6350" algn="just">
              <a:lnSpc>
                <a:spcPct val="103000"/>
              </a:lnSpc>
              <a:spcBef>
                <a:spcPts val="0"/>
              </a:spcBef>
              <a:spcAft>
                <a:spcPts val="1320"/>
              </a:spcAft>
            </a:pPr>
            <a:r>
              <a:rPr lang="en-US" dirty="0">
                <a:solidFill>
                  <a:srgbClr val="FFFF00"/>
                </a:solidFill>
                <a:latin typeface="Times New Roman" panose="02020603050405020304" pitchFamily="18" charset="0"/>
                <a:ea typeface="Times New Roman" panose="02020603050405020304" pitchFamily="18" charset="0"/>
              </a:rPr>
              <a:t>The TCS230 is a programmable color sensing module equipped with GY-31 light-to frequency converter that combines configurable 8x8 silicon photodiode array as single monolithic CMOS integrated circuit </a:t>
            </a:r>
            <a:r>
              <a:rPr lang="en-US" dirty="0" smtClean="0">
                <a:solidFill>
                  <a:srgbClr val="FFFF00"/>
                </a:solidFill>
                <a:latin typeface="Times New Roman" panose="02020603050405020304" pitchFamily="18" charset="0"/>
                <a:ea typeface="Times New Roman" panose="02020603050405020304" pitchFamily="18" charset="0"/>
              </a:rPr>
              <a:t>. </a:t>
            </a:r>
            <a:r>
              <a:rPr lang="en-US" dirty="0">
                <a:solidFill>
                  <a:srgbClr val="FFFF00"/>
                </a:solidFill>
                <a:latin typeface="Times New Roman" panose="02020603050405020304" pitchFamily="18" charset="0"/>
                <a:ea typeface="Times New Roman" panose="02020603050405020304" pitchFamily="18" charset="0"/>
              </a:rPr>
              <a:t>The output is a square wave (50 percentage duty cycle) with frequency directly proportional to light intensity (irradiance). The full scale output frequency can be scaled by one of three preset values via two control input pins. Digital inputs and digital output allow direct interface to a microcontroller or other logic circuitry. Output enable (OE) places the output in the </a:t>
            </a:r>
            <a:r>
              <a:rPr lang="en-US" dirty="0" err="1">
                <a:solidFill>
                  <a:srgbClr val="FFFF00"/>
                </a:solidFill>
                <a:latin typeface="Times New Roman" panose="02020603050405020304" pitchFamily="18" charset="0"/>
                <a:ea typeface="Times New Roman" panose="02020603050405020304" pitchFamily="18" charset="0"/>
              </a:rPr>
              <a:t>highimpedance</a:t>
            </a:r>
            <a:r>
              <a:rPr lang="en-US" dirty="0">
                <a:solidFill>
                  <a:srgbClr val="FFFF00"/>
                </a:solidFill>
                <a:latin typeface="Times New Roman" panose="02020603050405020304" pitchFamily="18" charset="0"/>
                <a:ea typeface="Times New Roman" panose="02020603050405020304" pitchFamily="18" charset="0"/>
              </a:rPr>
              <a:t> state for multiple unit sharing of a microcontroller input line. The light-to-frequency converter reads an 8 x 8 array of photodiodes. Sixteen photodiodes have blue filters, 16 photodiodes have green filters, 16 photodiodes have red filters, and 16 photodiodes are clear with no filters. The four types (colors) of photodiodes are inter-digitated to minimize the effect of non-uniformity of incident irradiance. All 16 photodiodes of the same color are connected in parallel and which type of photodiode the device uses during operation is pin-selectable. Photodiodes are 120 mm x 120 mm in size and are on 144-mm center.</a:t>
            </a:r>
            <a:endParaRPr lang="en-US" dirty="0">
              <a:solidFill>
                <a:srgbClr val="FFFF00"/>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4509615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p:cNvSpPr/>
          <p:nvPr/>
        </p:nvSpPr>
        <p:spPr>
          <a:xfrm>
            <a:off x="1428043" y="2228691"/>
            <a:ext cx="1924755" cy="96267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p:cNvSpPr/>
          <p:nvPr/>
        </p:nvSpPr>
        <p:spPr>
          <a:xfrm>
            <a:off x="4583289" y="2228692"/>
            <a:ext cx="2077156" cy="9626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8308625" y="2228691"/>
            <a:ext cx="2099734" cy="9256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8161865" y="4213871"/>
            <a:ext cx="2099734" cy="10385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851376" y="576251"/>
            <a:ext cx="8263468" cy="584775"/>
          </a:xfrm>
          <a:prstGeom prst="rect">
            <a:avLst/>
          </a:prstGeom>
          <a:noFill/>
        </p:spPr>
        <p:txBody>
          <a:bodyPr wrap="square" rtlCol="0">
            <a:spAutoFit/>
          </a:bodyPr>
          <a:lstStyle/>
          <a:p>
            <a:r>
              <a:rPr lang="en-US" sz="3200" i="1" dirty="0" smtClean="0">
                <a:solidFill>
                  <a:srgbClr val="FF0000"/>
                </a:solidFill>
                <a:latin typeface="Algerian" panose="04020705040A02060702" pitchFamily="82" charset="0"/>
              </a:rPr>
              <a:t>Generalized Measurement System</a:t>
            </a:r>
            <a:endParaRPr lang="en-US" sz="3200" i="1" dirty="0">
              <a:solidFill>
                <a:srgbClr val="FF0000"/>
              </a:solidFill>
              <a:latin typeface="Algerian" panose="04020705040A02060702" pitchFamily="82" charset="0"/>
            </a:endParaRPr>
          </a:p>
        </p:txBody>
      </p:sp>
      <p:sp>
        <p:nvSpPr>
          <p:cNvPr id="9" name="TextBox 8"/>
          <p:cNvSpPr txBox="1"/>
          <p:nvPr/>
        </p:nvSpPr>
        <p:spPr>
          <a:xfrm>
            <a:off x="1896535" y="2268032"/>
            <a:ext cx="1038577" cy="923330"/>
          </a:xfrm>
          <a:prstGeom prst="rect">
            <a:avLst/>
          </a:prstGeom>
          <a:noFill/>
        </p:spPr>
        <p:txBody>
          <a:bodyPr wrap="square" rtlCol="0">
            <a:spAutoFit/>
          </a:bodyPr>
          <a:lstStyle/>
          <a:p>
            <a:r>
              <a:rPr lang="en-US" dirty="0" smtClean="0">
                <a:solidFill>
                  <a:srgbClr val="FF0000"/>
                </a:solidFill>
              </a:rPr>
              <a:t>COLOUR SENSOR </a:t>
            </a:r>
          </a:p>
          <a:p>
            <a:r>
              <a:rPr lang="en-US" dirty="0" smtClean="0">
                <a:solidFill>
                  <a:srgbClr val="FF0000"/>
                </a:solidFill>
              </a:rPr>
              <a:t>TCS230</a:t>
            </a:r>
            <a:endParaRPr lang="en-US" dirty="0">
              <a:solidFill>
                <a:srgbClr val="FF0000"/>
              </a:solidFill>
            </a:endParaRPr>
          </a:p>
        </p:txBody>
      </p:sp>
      <p:sp>
        <p:nvSpPr>
          <p:cNvPr id="10" name="TextBox 9"/>
          <p:cNvSpPr txBox="1"/>
          <p:nvPr/>
        </p:nvSpPr>
        <p:spPr>
          <a:xfrm>
            <a:off x="5046137" y="2386860"/>
            <a:ext cx="1241777" cy="646331"/>
          </a:xfrm>
          <a:prstGeom prst="rect">
            <a:avLst/>
          </a:prstGeom>
          <a:noFill/>
        </p:spPr>
        <p:txBody>
          <a:bodyPr wrap="square" rtlCol="0">
            <a:spAutoFit/>
          </a:bodyPr>
          <a:lstStyle/>
          <a:p>
            <a:r>
              <a:rPr lang="en-US" dirty="0" smtClean="0">
                <a:solidFill>
                  <a:srgbClr val="FF0000"/>
                </a:solidFill>
              </a:rPr>
              <a:t>ARDUINO</a:t>
            </a:r>
          </a:p>
          <a:p>
            <a:r>
              <a:rPr lang="en-US" dirty="0" smtClean="0">
                <a:solidFill>
                  <a:srgbClr val="FF0000"/>
                </a:solidFill>
              </a:rPr>
              <a:t>NANO</a:t>
            </a:r>
            <a:endParaRPr lang="en-US" dirty="0">
              <a:solidFill>
                <a:srgbClr val="FF0000"/>
              </a:solidFill>
            </a:endParaRPr>
          </a:p>
        </p:txBody>
      </p:sp>
      <p:sp>
        <p:nvSpPr>
          <p:cNvPr id="11" name="TextBox 10"/>
          <p:cNvSpPr txBox="1"/>
          <p:nvPr/>
        </p:nvSpPr>
        <p:spPr>
          <a:xfrm>
            <a:off x="8777113" y="2389975"/>
            <a:ext cx="1140178" cy="646331"/>
          </a:xfrm>
          <a:prstGeom prst="rect">
            <a:avLst/>
          </a:prstGeom>
          <a:noFill/>
        </p:spPr>
        <p:txBody>
          <a:bodyPr wrap="square" rtlCol="0">
            <a:spAutoFit/>
          </a:bodyPr>
          <a:lstStyle/>
          <a:p>
            <a:r>
              <a:rPr lang="en-US" dirty="0" smtClean="0">
                <a:solidFill>
                  <a:srgbClr val="FF0000"/>
                </a:solidFill>
              </a:rPr>
              <a:t> SERVO MOTORS</a:t>
            </a:r>
            <a:endParaRPr lang="en-US" dirty="0">
              <a:solidFill>
                <a:srgbClr val="FF0000"/>
              </a:solidFill>
            </a:endParaRPr>
          </a:p>
        </p:txBody>
      </p:sp>
      <p:sp>
        <p:nvSpPr>
          <p:cNvPr id="12" name="TextBox 11"/>
          <p:cNvSpPr txBox="1"/>
          <p:nvPr/>
        </p:nvSpPr>
        <p:spPr>
          <a:xfrm>
            <a:off x="8342491" y="4151672"/>
            <a:ext cx="2065868" cy="1200329"/>
          </a:xfrm>
          <a:prstGeom prst="rect">
            <a:avLst/>
          </a:prstGeom>
          <a:noFill/>
        </p:spPr>
        <p:txBody>
          <a:bodyPr wrap="square" rtlCol="0">
            <a:spAutoFit/>
          </a:bodyPr>
          <a:lstStyle/>
          <a:p>
            <a:r>
              <a:rPr lang="en-US" dirty="0" smtClean="0">
                <a:solidFill>
                  <a:srgbClr val="FF0000"/>
                </a:solidFill>
              </a:rPr>
              <a:t>OBJECTS ARE SORTED ACCORDING TO THEIR COLOURS</a:t>
            </a:r>
            <a:endParaRPr lang="en-US" dirty="0">
              <a:solidFill>
                <a:srgbClr val="FF0000"/>
              </a:solidFill>
            </a:endParaRPr>
          </a:p>
        </p:txBody>
      </p:sp>
      <p:cxnSp>
        <p:nvCxnSpPr>
          <p:cNvPr id="15" name="Straight Arrow Connector 14"/>
          <p:cNvCxnSpPr>
            <a:stCxn id="2" idx="3"/>
            <a:endCxn id="3" idx="1"/>
          </p:cNvCxnSpPr>
          <p:nvPr/>
        </p:nvCxnSpPr>
        <p:spPr>
          <a:xfrm>
            <a:off x="3352798" y="2710027"/>
            <a:ext cx="1230491" cy="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3" idx="3"/>
            <a:endCxn id="4" idx="1"/>
          </p:cNvCxnSpPr>
          <p:nvPr/>
        </p:nvCxnSpPr>
        <p:spPr>
          <a:xfrm flipV="1">
            <a:off x="6660445" y="2691536"/>
            <a:ext cx="1648180" cy="18491"/>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4" idx="2"/>
          </p:cNvCxnSpPr>
          <p:nvPr/>
        </p:nvCxnSpPr>
        <p:spPr>
          <a:xfrm>
            <a:off x="9358492" y="3154381"/>
            <a:ext cx="0" cy="1104645"/>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1896535" y="3191362"/>
            <a:ext cx="1083736" cy="923330"/>
          </a:xfrm>
          <a:prstGeom prst="rect">
            <a:avLst/>
          </a:prstGeom>
          <a:noFill/>
        </p:spPr>
        <p:txBody>
          <a:bodyPr wrap="square" rtlCol="0">
            <a:spAutoFit/>
          </a:bodyPr>
          <a:lstStyle/>
          <a:p>
            <a:r>
              <a:rPr lang="en-US" sz="1600" dirty="0" smtClean="0"/>
              <a:t>Primary</a:t>
            </a:r>
            <a:r>
              <a:rPr lang="en-US" dirty="0" smtClean="0"/>
              <a:t>     </a:t>
            </a:r>
            <a:r>
              <a:rPr lang="en-US" sz="1600" dirty="0" smtClean="0"/>
              <a:t>Sensing</a:t>
            </a:r>
          </a:p>
          <a:p>
            <a:r>
              <a:rPr lang="en-US" sz="1600" dirty="0" smtClean="0"/>
              <a:t>Element</a:t>
            </a:r>
            <a:r>
              <a:rPr lang="en-US" dirty="0" smtClean="0"/>
              <a:t>  </a:t>
            </a:r>
            <a:endParaRPr lang="en-US" dirty="0"/>
          </a:p>
        </p:txBody>
      </p:sp>
      <p:sp>
        <p:nvSpPr>
          <p:cNvPr id="47" name="TextBox 46"/>
          <p:cNvSpPr txBox="1"/>
          <p:nvPr/>
        </p:nvSpPr>
        <p:spPr>
          <a:xfrm>
            <a:off x="4814718" y="3256846"/>
            <a:ext cx="1969904" cy="830997"/>
          </a:xfrm>
          <a:prstGeom prst="rect">
            <a:avLst/>
          </a:prstGeom>
          <a:noFill/>
        </p:spPr>
        <p:txBody>
          <a:bodyPr wrap="square" rtlCol="0">
            <a:spAutoFit/>
          </a:bodyPr>
          <a:lstStyle/>
          <a:p>
            <a:r>
              <a:rPr lang="en-US" sz="1600" dirty="0" smtClean="0"/>
              <a:t>Variable Conversion &amp; Manipulation element</a:t>
            </a:r>
            <a:endParaRPr lang="en-US" sz="1600" dirty="0"/>
          </a:p>
        </p:txBody>
      </p:sp>
      <p:sp>
        <p:nvSpPr>
          <p:cNvPr id="48" name="TextBox 47"/>
          <p:cNvSpPr txBox="1"/>
          <p:nvPr/>
        </p:nvSpPr>
        <p:spPr>
          <a:xfrm>
            <a:off x="8116714" y="3329861"/>
            <a:ext cx="1495783" cy="646331"/>
          </a:xfrm>
          <a:prstGeom prst="rect">
            <a:avLst/>
          </a:prstGeom>
          <a:noFill/>
        </p:spPr>
        <p:txBody>
          <a:bodyPr wrap="square" rtlCol="0">
            <a:spAutoFit/>
          </a:bodyPr>
          <a:lstStyle/>
          <a:p>
            <a:r>
              <a:rPr lang="en-US" dirty="0" smtClean="0"/>
              <a:t>Data Transmission</a:t>
            </a:r>
            <a:endParaRPr lang="en-US" dirty="0"/>
          </a:p>
        </p:txBody>
      </p:sp>
      <p:pic>
        <p:nvPicPr>
          <p:cNvPr id="50" name="Audio 4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
        <p:nvSpPr>
          <p:cNvPr id="17" name="TextBox 16"/>
          <p:cNvSpPr txBox="1"/>
          <p:nvPr/>
        </p:nvSpPr>
        <p:spPr>
          <a:xfrm>
            <a:off x="8308625" y="5633156"/>
            <a:ext cx="1952974" cy="646331"/>
          </a:xfrm>
          <a:prstGeom prst="rect">
            <a:avLst/>
          </a:prstGeom>
          <a:noFill/>
        </p:spPr>
        <p:txBody>
          <a:bodyPr wrap="square" rtlCol="0">
            <a:spAutoFit/>
          </a:bodyPr>
          <a:lstStyle/>
          <a:p>
            <a:r>
              <a:rPr lang="en-US" dirty="0" smtClean="0"/>
              <a:t>DATA PRESENTATION</a:t>
            </a:r>
            <a:endParaRPr lang="en-US" dirty="0"/>
          </a:p>
        </p:txBody>
      </p:sp>
    </p:spTree>
    <p:extLst>
      <p:ext uri="{BB962C8B-B14F-4D97-AF65-F5344CB8AC3E}">
        <p14:creationId xmlns:p14="http://schemas.microsoft.com/office/powerpoint/2010/main" val="842784328"/>
      </p:ext>
    </p:extLst>
  </p:cSld>
  <p:clrMapOvr>
    <a:masterClrMapping/>
  </p:clrMapOvr>
  <mc:AlternateContent xmlns:mc="http://schemas.openxmlformats.org/markup-compatibility/2006" xmlns:p14="http://schemas.microsoft.com/office/powerpoint/2010/main">
    <mc:Choice Requires="p14">
      <p:transition spd="slow" p14:dur="3900" advTm="5839">
        <p14:glitter pattern="hexagon"/>
      </p:transition>
    </mc:Choice>
    <mc:Fallback xmlns="">
      <p:transition spd="slow" advTm="583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howtomechatronics.com/wp-content/uploads/2016/07/Arduino-Color-Sorting-Machine-Circuit-Schematic.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7709" y="686328"/>
            <a:ext cx="9144000" cy="54197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8389282"/>
      </p:ext>
    </p:extLst>
  </p:cSld>
  <p:clrMapOvr>
    <a:masterClrMapping/>
  </p:clrMapOvr>
  <p:timing>
    <p:tnLst>
      <p:par>
        <p:cTn id="1" dur="indefinite" restart="never" nodeType="tmRoot"/>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otalTime>1647</TotalTime>
  <Words>819</Words>
  <Application>Microsoft Office PowerPoint</Application>
  <PresentationFormat>Widescreen</PresentationFormat>
  <Paragraphs>32</Paragraphs>
  <Slides>11</Slides>
  <Notes>0</Notes>
  <HiddenSlides>0</HiddenSlides>
  <MMClips>9</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2</vt:i4>
      </vt:variant>
      <vt:variant>
        <vt:lpstr>Slide Titles</vt:lpstr>
      </vt:variant>
      <vt:variant>
        <vt:i4>11</vt:i4>
      </vt:variant>
    </vt:vector>
  </HeadingPairs>
  <TitlesOfParts>
    <vt:vector size="22" baseType="lpstr">
      <vt:lpstr>Algerian</vt:lpstr>
      <vt:lpstr>Arial</vt:lpstr>
      <vt:lpstr>Calibri</vt:lpstr>
      <vt:lpstr>Calibri Light</vt:lpstr>
      <vt:lpstr>Times New Roman</vt:lpstr>
      <vt:lpstr>Trebuchet MS</vt:lpstr>
      <vt:lpstr>Tw Cen MT</vt:lpstr>
      <vt:lpstr>Office Theme</vt:lpstr>
      <vt:lpstr>Circuit</vt:lpstr>
      <vt:lpstr>Presentation</vt:lpstr>
      <vt:lpstr>Microsoft PowerPoint Presentation</vt:lpstr>
      <vt:lpstr>PowerPoint Presentation</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Applications :</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 N D S R Prasad Jettiboina</dc:creator>
  <cp:lastModifiedBy>V N D S R Prasad Jettiboina</cp:lastModifiedBy>
  <cp:revision>56</cp:revision>
  <dcterms:created xsi:type="dcterms:W3CDTF">2017-09-10T08:11:56Z</dcterms:created>
  <dcterms:modified xsi:type="dcterms:W3CDTF">2018-03-31T06:56:44Z</dcterms:modified>
</cp:coreProperties>
</file>

<file path=docProps/thumbnail.jpeg>
</file>